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-52"/>
      <p:regular r:id="rId13"/>
    </p:embeddedFont>
    <p:embeddedFont>
      <p:font typeface="PT Sans" panose="020B0503020203020204" pitchFamily="34" charset="-52"/>
      <p:regular r:id="rId14"/>
      <p:bold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  <a:srgbClr val="EC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3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92624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Беспилотный автомобиль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3366968"/>
            <a:ext cx="7415927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Беспилотный автомобиль, также известный как робомобиль, представляет собой транспортное средство, оснащенное системой автоматического управления. Эта инновационная технология позволяет автомобилю безопасно передвигаться без участия человека-водителя. Беспилотные автомобили используют сложное программное обеспечение и набор датчиков для восприятия окружающей среды и навигации, открывая новую эру в автомобильной индустрии и транспортной системе в целом.</a:t>
            </a:r>
            <a:endParaRPr lang="en-US" sz="19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8365F1-7066-BFC8-34F7-C03C4A148A91}"/>
              </a:ext>
            </a:extLst>
          </p:cNvPr>
          <p:cNvSpPr/>
          <p:nvPr/>
        </p:nvSpPr>
        <p:spPr>
          <a:xfrm>
            <a:off x="12801600" y="7762461"/>
            <a:ext cx="1828800" cy="46713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95074"/>
            <a:ext cx="7970758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Будущее беспилотных автомобилей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68693" y="1558528"/>
            <a:ext cx="1269289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Развитие технологий беспилотного вождения обещает революционные изменения в транспортной системе. Ожидается, что широкое внедрение автономных автомобилей приведет к значительному снижению количества ДТП, улучшению транспортной эффективности и снижению загрязнения окружающей среды.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68693" y="2713673"/>
            <a:ext cx="1269289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 будущем мы можем увидеть полностью автоматизированные транспортные системы в городах, где беспилотные автомобили будут интегрированы с общественным транспортом и пешеходной инфраструктурой. Это может привести к переосмыслению городского планирования и использования пространства, освобождая места для парковок под другие нужды.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3868817"/>
            <a:ext cx="4035981" cy="24943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8693" y="6606897"/>
            <a:ext cx="267426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Экологичный транспорт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68693" y="7010519"/>
            <a:ext cx="403598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Беспилотные электромобили снизят выбросы и улучшат экологию городов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091" y="3868817"/>
            <a:ext cx="4035981" cy="24943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97091" y="6606897"/>
            <a:ext cx="361652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Умный общественный транспорт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297091" y="7010519"/>
            <a:ext cx="403598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Интеграция беспилотных технологий в систему общественного транспорта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89" y="3868817"/>
            <a:ext cx="4036100" cy="249447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25489" y="6607016"/>
            <a:ext cx="397799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Новое использование пространства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9625489" y="7010638"/>
            <a:ext cx="4036100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Освобождение городских территорий от парковок для создания зеленых зон</a:t>
            </a:r>
            <a:endParaRPr lang="en-US" sz="15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22F50C5-2CEC-C3A8-A3ED-8819DF5CA297}"/>
              </a:ext>
            </a:extLst>
          </p:cNvPr>
          <p:cNvSpPr/>
          <p:nvPr/>
        </p:nvSpPr>
        <p:spPr>
          <a:xfrm>
            <a:off x="12801600" y="7762461"/>
            <a:ext cx="1828800" cy="46713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8007" y="478512"/>
            <a:ext cx="6026110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Конструкция беспилотного автомобиля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5958007" y="1076801"/>
            <a:ext cx="8200787" cy="646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Беспилотные автомобили оснащены специальным программным обеспечением и набором сенсоров, позволяющих им самостоятельно передвигаться. ПО управляет всеми системами автомобиля, включая руль, передачи, газ и тормоз. Датчики собирают информацию об окружающей обстановке, которая используется для принятия решений о движении.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58007" y="1875234"/>
            <a:ext cx="8200787" cy="646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Основные типы датчиков включают лидары, радары, камеры, системы глобального позиционирования, датчики одометрии и гиростабилизаторы. Программное обеспечение может включать компьютерное зрение и нейросети для обработки данных и принятия решений.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5958007" y="3145155"/>
            <a:ext cx="1585436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Лидар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8007" y="3424238"/>
            <a:ext cx="820078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Оптический дальномер для распознавания объектов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8007" y="4515564"/>
            <a:ext cx="1585436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Радар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8007" y="4794647"/>
            <a:ext cx="820078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Определение расстояния до объектов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5958007" y="5885974"/>
            <a:ext cx="1585436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Камера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5958007" y="6165056"/>
            <a:ext cx="820078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Визуальное восприятие окружающей среды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5958007" y="7256383"/>
            <a:ext cx="1585436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GPS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5958007" y="7535466"/>
            <a:ext cx="820078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Система глобального позиционирования</a:t>
            </a:r>
            <a:endParaRPr lang="en-US" sz="10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7E1E799-5B36-9295-DFC3-0D5BCEEB5759}"/>
              </a:ext>
            </a:extLst>
          </p:cNvPr>
          <p:cNvSpPr/>
          <p:nvPr/>
        </p:nvSpPr>
        <p:spPr>
          <a:xfrm>
            <a:off x="12801600" y="7762461"/>
            <a:ext cx="1828800" cy="46713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89C08813-9796-ECC6-FE86-A4CC193F3A31}"/>
              </a:ext>
            </a:extLst>
          </p:cNvPr>
          <p:cNvSpPr/>
          <p:nvPr/>
        </p:nvSpPr>
        <p:spPr>
          <a:xfrm>
            <a:off x="5958007" y="2613929"/>
            <a:ext cx="428506" cy="428506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B5031C7D-D5C0-5A30-10F7-782201A241B7}"/>
              </a:ext>
            </a:extLst>
          </p:cNvPr>
          <p:cNvSpPr/>
          <p:nvPr/>
        </p:nvSpPr>
        <p:spPr>
          <a:xfrm>
            <a:off x="6091595" y="2693701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A82D81A6-2604-8E85-E4F2-E5673B640188}"/>
              </a:ext>
            </a:extLst>
          </p:cNvPr>
          <p:cNvSpPr/>
          <p:nvPr/>
        </p:nvSpPr>
        <p:spPr>
          <a:xfrm>
            <a:off x="5958007" y="3965858"/>
            <a:ext cx="428506" cy="428506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D824C3CB-0718-DA89-71D5-5699982A7BC6}"/>
              </a:ext>
            </a:extLst>
          </p:cNvPr>
          <p:cNvSpPr/>
          <p:nvPr/>
        </p:nvSpPr>
        <p:spPr>
          <a:xfrm>
            <a:off x="6091595" y="4045630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2BDB63CC-1222-AC7F-16D3-A87F09E4FA63}"/>
              </a:ext>
            </a:extLst>
          </p:cNvPr>
          <p:cNvSpPr/>
          <p:nvPr/>
        </p:nvSpPr>
        <p:spPr>
          <a:xfrm>
            <a:off x="5958007" y="5289351"/>
            <a:ext cx="428506" cy="428506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CDBA04F4-25C9-55CC-78EC-2A942DF33100}"/>
              </a:ext>
            </a:extLst>
          </p:cNvPr>
          <p:cNvSpPr/>
          <p:nvPr/>
        </p:nvSpPr>
        <p:spPr>
          <a:xfrm>
            <a:off x="6091595" y="5397788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5" name="Shape 11">
            <a:extLst>
              <a:ext uri="{FF2B5EF4-FFF2-40B4-BE49-F238E27FC236}">
                <a16:creationId xmlns:a16="http://schemas.microsoft.com/office/drawing/2014/main" id="{D604E8C4-F7D1-639F-7C78-B7E9CABBAE9A}"/>
              </a:ext>
            </a:extLst>
          </p:cNvPr>
          <p:cNvSpPr/>
          <p:nvPr/>
        </p:nvSpPr>
        <p:spPr>
          <a:xfrm>
            <a:off x="5976819" y="6658391"/>
            <a:ext cx="428506" cy="428506"/>
          </a:xfrm>
          <a:prstGeom prst="roundRect">
            <a:avLst>
              <a:gd name="adj" fmla="val 66681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C62B4C7C-8FDE-D57F-F53C-1278B7747D4F}"/>
              </a:ext>
            </a:extLst>
          </p:cNvPr>
          <p:cNvSpPr/>
          <p:nvPr/>
        </p:nvSpPr>
        <p:spPr>
          <a:xfrm>
            <a:off x="6110407" y="6778391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ru-RU" sz="2100" dirty="0">
                <a:solidFill>
                  <a:srgbClr val="00002E"/>
                </a:solidFill>
                <a:latin typeface="Nunito Semi Bold" pitchFamily="34" charset="0"/>
              </a:rPr>
              <a:t>4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216" y="461367"/>
            <a:ext cx="7378422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Технологии беспилотных автомобилей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87216" y="1206460"/>
            <a:ext cx="7969567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 современных беспилотных автомобилях применяются передовые алгоритмы, основанные на Байесовском методе одновременной локализации и построения карт (SLAM). Этот метод комбинирует данные с датчиков автомобиля в реальном времени с заранее загруженными картами.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87216" y="2200275"/>
            <a:ext cx="7969567" cy="1073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Кроме того, используется метод обнаружения и отслеживания движущихся объектов (DATMO). Эти технологии активно разрабатываются и применяются компаниями, такими как Waymo (дочерняя компания Google). Важно отметить, что Google выложила библиотеку SLAM в открытый доступ, что способствует развитию технологий беспилотного вождения в целом.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827365" y="3462457"/>
            <a:ext cx="22860" cy="4308038"/>
          </a:xfrm>
          <a:prstGeom prst="roundRect">
            <a:avLst>
              <a:gd name="adj" fmla="val 1100924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004649" y="3828455"/>
            <a:ext cx="587216" cy="22860"/>
          </a:xfrm>
          <a:prstGeom prst="roundRect">
            <a:avLst>
              <a:gd name="adj" fmla="val 1100924"/>
            </a:avLst>
          </a:prstGeom>
          <a:solidFill>
            <a:srgbClr val="2D4DF2"/>
          </a:solidFill>
          <a:ln/>
        </p:spPr>
      </p:sp>
      <p:sp>
        <p:nvSpPr>
          <p:cNvPr id="8" name="Shape 5"/>
          <p:cNvSpPr/>
          <p:nvPr/>
        </p:nvSpPr>
        <p:spPr>
          <a:xfrm>
            <a:off x="650081" y="3651171"/>
            <a:ext cx="377428" cy="377428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715" y="3721418"/>
            <a:ext cx="142161" cy="236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761530" y="3630216"/>
            <a:ext cx="19738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Сбор данных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761530" y="3977521"/>
            <a:ext cx="679525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Датчики собирают информацию об окружающей среде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1004649" y="4947404"/>
            <a:ext cx="587216" cy="22860"/>
          </a:xfrm>
          <a:prstGeom prst="roundRect">
            <a:avLst>
              <a:gd name="adj" fmla="val 1100924"/>
            </a:avLst>
          </a:prstGeom>
          <a:solidFill>
            <a:srgbClr val="018CE1"/>
          </a:solidFill>
          <a:ln/>
        </p:spPr>
      </p:sp>
      <p:sp>
        <p:nvSpPr>
          <p:cNvPr id="13" name="Shape 10"/>
          <p:cNvSpPr/>
          <p:nvPr/>
        </p:nvSpPr>
        <p:spPr>
          <a:xfrm>
            <a:off x="650081" y="4770120"/>
            <a:ext cx="377428" cy="377428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7715" y="4840367"/>
            <a:ext cx="142161" cy="236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761530" y="4749165"/>
            <a:ext cx="19738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Обработка SLAM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761530" y="5096470"/>
            <a:ext cx="679525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Алгоритм создает и обновляет карту местности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1004649" y="6066353"/>
            <a:ext cx="587216" cy="22860"/>
          </a:xfrm>
          <a:prstGeom prst="roundRect">
            <a:avLst>
              <a:gd name="adj" fmla="val 1100924"/>
            </a:avLst>
          </a:prstGeom>
          <a:solidFill>
            <a:srgbClr val="DA33BF"/>
          </a:solidFill>
          <a:ln/>
        </p:spPr>
      </p:sp>
      <p:sp>
        <p:nvSpPr>
          <p:cNvPr id="18" name="Shape 15"/>
          <p:cNvSpPr/>
          <p:nvPr/>
        </p:nvSpPr>
        <p:spPr>
          <a:xfrm>
            <a:off x="650081" y="5889069"/>
            <a:ext cx="377428" cy="377428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67715" y="5959316"/>
            <a:ext cx="142161" cy="236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761530" y="5868114"/>
            <a:ext cx="19738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DATMO анализ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1761530" y="6215420"/>
            <a:ext cx="679525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Обнаружение и отслеживание движущихся объектов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1004649" y="7185303"/>
            <a:ext cx="587216" cy="22860"/>
          </a:xfrm>
          <a:prstGeom prst="roundRect">
            <a:avLst>
              <a:gd name="adj" fmla="val 1100924"/>
            </a:avLst>
          </a:prstGeom>
          <a:solidFill>
            <a:srgbClr val="2D4DF2"/>
          </a:solidFill>
          <a:ln/>
        </p:spPr>
      </p:sp>
      <p:sp>
        <p:nvSpPr>
          <p:cNvPr id="23" name="Shape 20"/>
          <p:cNvSpPr/>
          <p:nvPr/>
        </p:nvSpPr>
        <p:spPr>
          <a:xfrm>
            <a:off x="650081" y="7008019"/>
            <a:ext cx="377428" cy="377428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67715" y="7078266"/>
            <a:ext cx="142161" cy="236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1761530" y="6987064"/>
            <a:ext cx="19738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Принятие решений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1761530" y="7334369"/>
            <a:ext cx="679525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ИИ определяет оптимальный маршрут и действия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43320"/>
            <a:ext cx="8229362" cy="698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Экономические преимущества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968693" y="2016442"/>
            <a:ext cx="12692896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Внедрение беспилотных автомобилей обещает значительные экономические выгоды. Ожидается кардинальное снижение количества ДТП, что приведет к уменьшению расходов на страхование и медицинское обслуживание. Снизится нагрузка на экстренные службы.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968693" y="3422928"/>
            <a:ext cx="12692896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Стоимость транспортировки грузов и людей уменьшится за счет экономии на заработной плате водителей и топливе. Развитие сервисов беспилотных такси может снизить потребность в личных автомобилях. Эффективность использования дорог повысится благодаря строгому соблюдению правил дорожного движения автономными автомобилями.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68693" y="5066824"/>
            <a:ext cx="2793325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Снижение ДТП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968693" y="5653326"/>
            <a:ext cx="3844409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Минимизация аварий и человеческих жертв, снижение расходов на страхование и медицину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99842" y="5066824"/>
            <a:ext cx="3356372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Экономия на перевозках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399842" y="5653326"/>
            <a:ext cx="3844409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Снижение стоимости транспортировки грузов и людей, экономия на зарплате водителей и топливе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30991" y="5066824"/>
            <a:ext cx="303192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Оптимизация трафика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9830991" y="5653326"/>
            <a:ext cx="3844409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Повышение эффективности использования дорог, развитие сервисов беспилотных такси</a:t>
            </a:r>
            <a:endParaRPr lang="en-US" sz="18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471EB16-9D67-2AE5-8F5C-4B88F4BD1542}"/>
              </a:ext>
            </a:extLst>
          </p:cNvPr>
          <p:cNvSpPr/>
          <p:nvPr/>
        </p:nvSpPr>
        <p:spPr>
          <a:xfrm>
            <a:off x="12801600" y="7762461"/>
            <a:ext cx="1828800" cy="46713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631" y="698302"/>
            <a:ext cx="5936456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Социальные преимущества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66631" y="1544122"/>
            <a:ext cx="7810738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Беспилотные автомобили открывают новые возможности для мобильности различных групп населения. Люди без водительских прав, включая несовершеннолетних, получат возможность самостоятельного передвижения на роботизированном транспорте. Это значительно повысит их независимость и качество жизни.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6631" y="2977515"/>
            <a:ext cx="7810738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Важным преимуществом является экономия времени. Пассажиры беспилотных автомобилей смогут использовать время в пути более продуктивно, например, работая за ноутбуком или отдыхая. Это может привести к повышению общей производительности и улучшению баланса между работой и личной жизнью.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66631" y="4625102"/>
            <a:ext cx="428506" cy="428506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00219" y="4704874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285518" y="4625102"/>
            <a:ext cx="241315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Мобильность для всех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85518" y="5019318"/>
            <a:ext cx="719185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Возможность самостоятельного передвижения для людей без водительских прав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6631" y="5728692"/>
            <a:ext cx="428506" cy="428506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0219" y="5808464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285518" y="5728692"/>
            <a:ext cx="300013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Продуктивное время в пути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285518" y="6122908"/>
            <a:ext cx="719185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Возможность работать или отдыхать во время поездки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6631" y="6832283"/>
            <a:ext cx="428506" cy="428506"/>
          </a:xfrm>
          <a:prstGeom prst="roundRect">
            <a:avLst>
              <a:gd name="adj" fmla="val 6668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0219" y="6912054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285518" y="6832283"/>
            <a:ext cx="295846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Улучшение качества жизни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285518" y="7226498"/>
            <a:ext cx="719185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Повышение независимости и свободы передвижения для разных групп населения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271" y="665678"/>
            <a:ext cx="4688086" cy="53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Прочие преимущества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41271" y="1479352"/>
            <a:ext cx="7861459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Беспилотные автомобили открывают новые возможности в сфере безопасности и экологии. Они могут использоваться для перевозки грузов в опасных зонах, во время природных и техногенных катастроф или военных действий, минимизируя риски для жизни и здоровья людей.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1271" y="2564844"/>
            <a:ext cx="7861459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 долгосрочной перспективе ожидается снижение глобальной экологической нагрузки. Это будет достигнуто за счет оптимизации парка автомобилей и более широкого использования альтернативных видов энергии для их передвижения, что приведет к уменьшению выбросов и более эффективному использованию ресурсов.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41271" y="3943469"/>
            <a:ext cx="7861459" cy="1084659"/>
          </a:xfrm>
          <a:prstGeom prst="roundRect">
            <a:avLst>
              <a:gd name="adj" fmla="val 2534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7368" y="4149566"/>
            <a:ext cx="2401848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Безопасные перевозки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47368" y="4528899"/>
            <a:ext cx="744926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Транспортировка грузов в опасных зонах без риска для жизни людей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41271" y="5211366"/>
            <a:ext cx="7861459" cy="1084659"/>
          </a:xfrm>
          <a:prstGeom prst="roundRect">
            <a:avLst>
              <a:gd name="adj" fmla="val 2534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47368" y="5417463"/>
            <a:ext cx="2155627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Экологичность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847368" y="5796796"/>
            <a:ext cx="744926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Снижение глобальной экологической нагрузки за счет оптимизации автопарка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41271" y="6479262"/>
            <a:ext cx="7861459" cy="1084659"/>
          </a:xfrm>
          <a:prstGeom prst="roundRect">
            <a:avLst>
              <a:gd name="adj" fmla="val 2534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7368" y="6685359"/>
            <a:ext cx="2582823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Альтернативная энергия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847368" y="7064692"/>
            <a:ext cx="744926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Более широкое использование экологически чистых источников энергии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12470"/>
            <a:ext cx="603563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Недостатки и вызовы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1932265"/>
            <a:ext cx="1269289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Несмотря на многочисленные преимущества, внедрение беспилотных автомобилей сопряжено с рядом проблем. Одним из главных недостатков является утрата возможности самостоятельного вождения, что может вызвать недовольство у любителей этого процесса. Возможно, в будущем для них будут выделены специальные дороги, отделенные от сети автономного транспорта.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3790117"/>
            <a:ext cx="126928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Другой проблемой является отсутствие опыта вождения у людей в критических ситуациях. Это может создать трудности в случаях, когда требуется ручное управление. Кроме того, существуют этические вопросы, связанные с принятием решений в аварийных ситуациях, и проблемы кибербезопасности.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5499735"/>
            <a:ext cx="370022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Утрата навыков вождения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968693" y="6109692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Отсутствие практики может привести к проблемам в критических ситуациях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407462" y="549973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Этические дилеммы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5407462" y="6109692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Сложности в принятии решений ИИ в аварийных ситуациях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46231" y="549973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Кибербезопасность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9846231" y="6109692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Риски взлома и несанкционированного доступа к системам управления</a:t>
            </a:r>
            <a:endParaRPr lang="en-US" sz="19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1D2F75D-92A9-27CB-4665-91916F4441D0}"/>
              </a:ext>
            </a:extLst>
          </p:cNvPr>
          <p:cNvSpPr/>
          <p:nvPr/>
        </p:nvSpPr>
        <p:spPr>
          <a:xfrm>
            <a:off x="12801600" y="7762461"/>
            <a:ext cx="1828800" cy="46713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1820" y="628055"/>
            <a:ext cx="3560326" cy="424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Уровни автономности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91820" y="1269325"/>
            <a:ext cx="8133159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Классификация автоматизации автомобилей, разработанная Сообществом автомобильных инженеров (SAE), включает 6 уровней. От уровня 0 (отсутствие автоматизации) до уровня 5 (полная автоматизация). Промежуточные уровни включают различные степени взаимодействия между человеком и автомобилем.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991820" y="2124670"/>
            <a:ext cx="8133159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 уровнях 1 и 2 водитель все еще играет ключевую роль, в то время как на уровнях 3 и 4 система берет на себя большую часть управления, но может потребовать вмешательства человека в определенных ситуациях. Уровень 5 представляет собой полностью автономное вождение без необходимости человеческого участия.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20" y="2980015"/>
            <a:ext cx="722114" cy="11553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30509" y="3124438"/>
            <a:ext cx="1699141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Уровень 0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930509" y="3423285"/>
            <a:ext cx="719447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Отсутствие автоматизации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820" y="4135398"/>
            <a:ext cx="722114" cy="11553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30509" y="4279821"/>
            <a:ext cx="1699141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Уровень 1-2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6930509" y="4578668"/>
            <a:ext cx="719447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Помощь водителю и частичная автоматизация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820" y="5290780"/>
            <a:ext cx="722114" cy="11553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930509" y="5435203"/>
            <a:ext cx="1699141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Уровень 3-4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6930509" y="5734050"/>
            <a:ext cx="719447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Условная и высокая автоматизация</a:t>
            </a:r>
            <a:endParaRPr lang="en-US" sz="11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820" y="6446163"/>
            <a:ext cx="722114" cy="11553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30509" y="6590586"/>
            <a:ext cx="1699141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Уровень 5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6930509" y="6889433"/>
            <a:ext cx="7194471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Полная автоматизация</a:t>
            </a:r>
            <a:endParaRPr lang="en-US" sz="11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BF86A73-6C94-BDA2-668C-A909E3B9F082}"/>
              </a:ext>
            </a:extLst>
          </p:cNvPr>
          <p:cNvSpPr/>
          <p:nvPr/>
        </p:nvSpPr>
        <p:spPr>
          <a:xfrm>
            <a:off x="12801600" y="7762461"/>
            <a:ext cx="1828800" cy="467139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67" y="482203"/>
            <a:ext cx="7916466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Тестирование беспилотных автомобилей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13767" y="1776770"/>
            <a:ext cx="791646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Процесс тестирования беспилотных автомобилей включает три основных этапа: виртуальную симуляцию, тестирование на закрытых треках и полигонах, и тестирование на дорогах общего пользования. Виртуальная симуляция позволяет проверить обновления системы управления с минимальными затратами, но имеет ограничения в воссоздании реальных условий.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3767" y="3096101"/>
            <a:ext cx="791646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Тестирование на закрытых территориях дает возможность проверить работу сенсоров и отработать базовые сценарии. Наконец, тестирование на дорогах общего пользования является crucial для развития технологии, так как позволяет столкнуться с реальными дорожными ситуациями и взаимодействием с другими участниками движения.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865346" y="4415433"/>
            <a:ext cx="22860" cy="3332678"/>
          </a:xfrm>
          <a:prstGeom prst="roundRect">
            <a:avLst>
              <a:gd name="adj" fmla="val 115070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051203" y="4798576"/>
            <a:ext cx="613767" cy="22860"/>
          </a:xfrm>
          <a:prstGeom prst="roundRect">
            <a:avLst>
              <a:gd name="adj" fmla="val 1150708"/>
            </a:avLst>
          </a:prstGeom>
          <a:solidFill>
            <a:srgbClr val="2D4DF2"/>
          </a:solidFill>
          <a:ln/>
        </p:spPr>
      </p:sp>
      <p:sp>
        <p:nvSpPr>
          <p:cNvPr id="8" name="Shape 5"/>
          <p:cNvSpPr/>
          <p:nvPr/>
        </p:nvSpPr>
        <p:spPr>
          <a:xfrm>
            <a:off x="679490" y="4612719"/>
            <a:ext cx="394573" cy="394573"/>
          </a:xfrm>
          <a:prstGeom prst="roundRect">
            <a:avLst>
              <a:gd name="adj" fmla="val 6666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2481" y="4686181"/>
            <a:ext cx="148590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841183" y="4590693"/>
            <a:ext cx="239708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Виртуальная симуляция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841183" y="4953714"/>
            <a:ext cx="668905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Тестирование алгоритмов в компьютерной среде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1051203" y="5967889"/>
            <a:ext cx="613767" cy="22860"/>
          </a:xfrm>
          <a:prstGeom prst="roundRect">
            <a:avLst>
              <a:gd name="adj" fmla="val 1150708"/>
            </a:avLst>
          </a:prstGeom>
          <a:solidFill>
            <a:srgbClr val="018CE1"/>
          </a:solidFill>
          <a:ln/>
        </p:spPr>
      </p:sp>
      <p:sp>
        <p:nvSpPr>
          <p:cNvPr id="13" name="Shape 10"/>
          <p:cNvSpPr/>
          <p:nvPr/>
        </p:nvSpPr>
        <p:spPr>
          <a:xfrm>
            <a:off x="679490" y="5782032"/>
            <a:ext cx="394573" cy="394573"/>
          </a:xfrm>
          <a:prstGeom prst="roundRect">
            <a:avLst>
              <a:gd name="adj" fmla="val 66667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2481" y="5855494"/>
            <a:ext cx="148590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841183" y="5760006"/>
            <a:ext cx="206311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Закрытые треки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841183" y="6123027"/>
            <a:ext cx="668905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Проверка работы сенсоров и базовых сценариев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1051203" y="7137202"/>
            <a:ext cx="613767" cy="22860"/>
          </a:xfrm>
          <a:prstGeom prst="roundRect">
            <a:avLst>
              <a:gd name="adj" fmla="val 1150708"/>
            </a:avLst>
          </a:prstGeom>
          <a:solidFill>
            <a:srgbClr val="DA33BF"/>
          </a:solidFill>
          <a:ln/>
        </p:spPr>
      </p:sp>
      <p:sp>
        <p:nvSpPr>
          <p:cNvPr id="18" name="Shape 15"/>
          <p:cNvSpPr/>
          <p:nvPr/>
        </p:nvSpPr>
        <p:spPr>
          <a:xfrm>
            <a:off x="679490" y="6951345"/>
            <a:ext cx="394573" cy="394573"/>
          </a:xfrm>
          <a:prstGeom prst="roundRect">
            <a:avLst>
              <a:gd name="adj" fmla="val 66667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02481" y="7024807"/>
            <a:ext cx="148590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841183" y="6929318"/>
            <a:ext cx="2866906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Дороги общего пользования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841183" y="7292340"/>
            <a:ext cx="668905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Тестирование в реальных условиях движения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1105</Words>
  <Application>Microsoft Office PowerPoint</Application>
  <PresentationFormat>Произвольный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PT Sans</vt:lpstr>
      <vt:lpstr>Arial</vt:lpstr>
      <vt:lpstr>Nunito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61905</cp:lastModifiedBy>
  <cp:revision>2</cp:revision>
  <dcterms:created xsi:type="dcterms:W3CDTF">2024-10-15T07:15:00Z</dcterms:created>
  <dcterms:modified xsi:type="dcterms:W3CDTF">2024-10-15T07:20:53Z</dcterms:modified>
</cp:coreProperties>
</file>